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79" r:id="rId2"/>
    <p:sldId id="380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257" r:id="rId15"/>
    <p:sldId id="258" r:id="rId16"/>
    <p:sldId id="259" r:id="rId17"/>
    <p:sldId id="260" r:id="rId18"/>
    <p:sldId id="261" r:id="rId19"/>
    <p:sldId id="265" r:id="rId20"/>
    <p:sldId id="266" r:id="rId21"/>
    <p:sldId id="267" r:id="rId22"/>
    <p:sldId id="268" r:id="rId23"/>
    <p:sldId id="269" r:id="rId24"/>
    <p:sldId id="271" r:id="rId25"/>
    <p:sldId id="270" r:id="rId26"/>
    <p:sldId id="272" r:id="rId27"/>
    <p:sldId id="273" r:id="rId28"/>
    <p:sldId id="277" r:id="rId29"/>
    <p:sldId id="287" r:id="rId30"/>
    <p:sldId id="278" r:id="rId31"/>
    <p:sldId id="285" r:id="rId32"/>
    <p:sldId id="283" r:id="rId33"/>
    <p:sldId id="284" r:id="rId34"/>
    <p:sldId id="288" r:id="rId35"/>
    <p:sldId id="289" r:id="rId36"/>
    <p:sldId id="290" r:id="rId37"/>
    <p:sldId id="274" r:id="rId38"/>
    <p:sldId id="308" r:id="rId39"/>
    <p:sldId id="276" r:id="rId40"/>
    <p:sldId id="307" r:id="rId41"/>
    <p:sldId id="27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27" r:id="rId77"/>
    <p:sldId id="330" r:id="rId78"/>
    <p:sldId id="332" r:id="rId79"/>
    <p:sldId id="333" r:id="rId80"/>
    <p:sldId id="345" r:id="rId81"/>
    <p:sldId id="341" r:id="rId82"/>
    <p:sldId id="346" r:id="rId83"/>
    <p:sldId id="347" r:id="rId84"/>
    <p:sldId id="342" r:id="rId85"/>
    <p:sldId id="343" r:id="rId86"/>
    <p:sldId id="344" r:id="rId87"/>
    <p:sldId id="348" r:id="rId88"/>
    <p:sldId id="349" r:id="rId89"/>
    <p:sldId id="350" r:id="rId90"/>
    <p:sldId id="351" r:id="rId91"/>
    <p:sldId id="352" r:id="rId92"/>
    <p:sldId id="353" r:id="rId93"/>
    <p:sldId id="355" r:id="rId94"/>
    <p:sldId id="354" r:id="rId95"/>
    <p:sldId id="356" r:id="rId96"/>
    <p:sldId id="363" r:id="rId97"/>
    <p:sldId id="364" r:id="rId98"/>
    <p:sldId id="359" r:id="rId99"/>
    <p:sldId id="360" r:id="rId100"/>
    <p:sldId id="361" r:id="rId101"/>
    <p:sldId id="362" r:id="rId102"/>
    <p:sldId id="365" r:id="rId103"/>
    <p:sldId id="366" r:id="rId104"/>
    <p:sldId id="368" r:id="rId105"/>
    <p:sldId id="367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804A3-BE3B-4324-B61D-31F2EC2775D8}" type="datetimeFigureOut">
              <a:rPr lang="en-IN" smtClean="0"/>
              <a:t>13-06-2022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6BE54-CB35-46D3-85E1-F723D64D8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80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8DC1-ABA1-4F53-9B84-8076EAE54411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41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42FD0-048D-4CEB-B354-7F0867DAE629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70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C4D17-7C40-4243-84DF-435D1AFABBEC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1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1CE56-B6CF-4F28-AE10-8754B8326371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97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069D-C898-456F-B9B4-B431D08E6B3B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95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7EABF-7AEF-4A6B-A00C-D77C1057ACAA}" type="datetime1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49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C0C-77C2-41EB-A822-CC4DC9D42FF7}" type="datetime1">
              <a:rPr lang="en-IN" smtClean="0"/>
              <a:t>13-06-2022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7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15C41-023C-411C-913C-45627A99382C}" type="datetime1">
              <a:rPr lang="en-IN" smtClean="0"/>
              <a:t>13-06-2022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37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CD58-569A-4B45-854A-96A453143470}" type="datetime1">
              <a:rPr lang="en-IN" smtClean="0"/>
              <a:t>13-06-2022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06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17AD-4E7B-4FB0-B98E-6595EAC1DC13}" type="datetime1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42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0318-0B5D-47F5-9A88-35F10AE69884}" type="datetime1">
              <a:rPr lang="en-IN" smtClean="0"/>
              <a:t>13-06-2022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351M Digital Signal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20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BAAC2-C9B3-4956-97FE-05F83E65CA72}" type="datetime1">
              <a:rPr lang="en-IN" smtClean="0"/>
              <a:t>13-06-2022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351M Digital Signal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3A42-5154-4962-A5FC-1851FE1A39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90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Print" panose="02000600000000000000" pitchFamily="2" charset="0"/>
              </a:rPr>
              <a:t>Linear Time Invariant Systems </a:t>
            </a:r>
            <a:br>
              <a:rPr lang="en-US" sz="4000" dirty="0">
                <a:latin typeface="Segoe Print" panose="02000600000000000000" pitchFamily="2" charset="0"/>
              </a:rPr>
            </a:br>
            <a:r>
              <a:rPr lang="en-US" sz="4000" dirty="0">
                <a:latin typeface="Segoe Print" panose="02000600000000000000" pitchFamily="2" charset="0"/>
              </a:rPr>
              <a:t>as </a:t>
            </a:r>
            <a:br>
              <a:rPr lang="en-US" sz="4000" dirty="0">
                <a:latin typeface="Segoe Print" panose="02000600000000000000" pitchFamily="2" charset="0"/>
              </a:rPr>
            </a:br>
            <a:r>
              <a:rPr lang="en-US" sz="4000" dirty="0">
                <a:latin typeface="Segoe Print" panose="02000600000000000000" pitchFamily="2" charset="0"/>
              </a:rPr>
              <a:t>Frequency-Selective Filters</a:t>
            </a:r>
            <a:br>
              <a:rPr lang="en-US" sz="4000" dirty="0">
                <a:latin typeface="Segoe Print" panose="02000600000000000000" pitchFamily="2" charset="0"/>
              </a:rPr>
            </a:br>
            <a:r>
              <a:rPr lang="en-US" sz="4000" dirty="0">
                <a:latin typeface="Segoe Print" panose="02000600000000000000" pitchFamily="2" charset="0"/>
              </a:rPr>
              <a:t>(Unit 3)</a:t>
            </a:r>
            <a:endParaRPr lang="en-IN" sz="4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1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filters have a constant magnitude characteristic and a linear phase characteristic within their passband.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148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in the left half of s-plane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&lt;0)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777" y="1970837"/>
            <a:ext cx="5619750" cy="34861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91" y="1690688"/>
            <a:ext cx="1504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383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in the right half of s-plane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&gt;0)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096" y="1991247"/>
            <a:ext cx="5010150" cy="3009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91" y="1690688"/>
            <a:ext cx="1504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2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Disadvantages of Impulse Invariant 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to one mapping</a:t>
            </a:r>
          </a:p>
          <a:p>
            <a:r>
              <a:rPr lang="en-US" dirty="0"/>
              <a:t>Illustration: Analog poles at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2" y="478971"/>
            <a:ext cx="6171205" cy="62425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094514" y="69669"/>
            <a:ext cx="8709" cy="678833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93" y="2733266"/>
            <a:ext cx="2181225" cy="1095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87" y="4001294"/>
            <a:ext cx="4604794" cy="146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73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517164"/>
            <a:ext cx="7774434" cy="53698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80" y="6104435"/>
            <a:ext cx="5114925" cy="7048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477805" y="2333897"/>
            <a:ext cx="2267086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82199" y="2149231"/>
            <a:ext cx="9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 pole 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9" y="730295"/>
            <a:ext cx="2181225" cy="1095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3497" y="517164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176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568" y="1149798"/>
            <a:ext cx="3248025" cy="857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2196818"/>
            <a:ext cx="2953582" cy="2004791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631" y="1149798"/>
            <a:ext cx="2774369" cy="1263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304" y="2413516"/>
            <a:ext cx="2822881" cy="1019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497" y="1467764"/>
            <a:ext cx="2549073" cy="434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93" y="4219207"/>
            <a:ext cx="2630649" cy="5915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750345" y="68094"/>
            <a:ext cx="45312" cy="466936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94196" y="544749"/>
            <a:ext cx="21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i="1" dirty="0"/>
              <a:t>To remember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93666">
            <a:off x="4235051" y="2402778"/>
            <a:ext cx="4412319" cy="21122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828944" y="2413516"/>
            <a:ext cx="12952" cy="283931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0568" y="680936"/>
            <a:ext cx="345171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sz="2800" b="1" i="1" dirty="0"/>
              <a:t>Transform H(s) to H(z)</a:t>
            </a:r>
          </a:p>
        </p:txBody>
      </p:sp>
    </p:spTree>
    <p:extLst>
      <p:ext uri="{BB962C8B-B14F-4D97-AF65-F5344CB8AC3E}">
        <p14:creationId xmlns:p14="http://schemas.microsoft.com/office/powerpoint/2010/main" val="19256308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460" y="2690035"/>
            <a:ext cx="10515600" cy="1325563"/>
          </a:xfrm>
        </p:spPr>
        <p:txBody>
          <a:bodyPr/>
          <a:lstStyle/>
          <a:p>
            <a:r>
              <a:rPr lang="en-IN" dirty="0"/>
              <a:t>Bi-Linear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8838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69" y="670905"/>
            <a:ext cx="10581531" cy="57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6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788" y="1825625"/>
            <a:ext cx="5770423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99" y="5043993"/>
            <a:ext cx="2615119" cy="12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83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672" y="1847850"/>
            <a:ext cx="6676656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9740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109</a:t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914" y="703820"/>
            <a:ext cx="3328278" cy="15531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029" y="378342"/>
            <a:ext cx="1098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discrete frequency in Bi-linear Transformation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3" y="1034161"/>
            <a:ext cx="3531140" cy="849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913" y="2188380"/>
            <a:ext cx="3353841" cy="2013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29" y="2222770"/>
            <a:ext cx="3378667" cy="24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00052" y="2167800"/>
            <a:ext cx="10515600" cy="1325563"/>
          </a:xfrm>
        </p:spPr>
        <p:txBody>
          <a:bodyPr/>
          <a:lstStyle/>
          <a:p>
            <a:r>
              <a:rPr lang="en-US" dirty="0">
                <a:latin typeface="Segoe Print" panose="02000600000000000000" pitchFamily="2" charset="0"/>
              </a:rPr>
              <a:t>		Causal LTI Systems </a:t>
            </a:r>
            <a:br>
              <a:rPr lang="en-US" dirty="0">
                <a:latin typeface="Segoe Print" panose="02000600000000000000" pitchFamily="2" charset="0"/>
              </a:rPr>
            </a:br>
            <a:r>
              <a:rPr lang="en-US" dirty="0">
                <a:latin typeface="Segoe Print" panose="02000600000000000000" pitchFamily="2" charset="0"/>
              </a:rPr>
              <a:t>					Review (one slide)</a:t>
            </a:r>
            <a:endParaRPr lang="en-IN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758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585" y="131661"/>
            <a:ext cx="5530377" cy="39421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110</a:t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924" y="501245"/>
            <a:ext cx="4695825" cy="343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5956" y="4319081"/>
            <a:ext cx="9610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low frequencies, relationship between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discrete frequencies are linear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high frequencies, relationship between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discrete frequencies become non linear,  due to this distortion is introduced in the frequency scale of digital filter – WARPING EFFECT</a:t>
            </a:r>
          </a:p>
        </p:txBody>
      </p:sp>
    </p:spTree>
    <p:extLst>
      <p:ext uri="{BB962C8B-B14F-4D97-AF65-F5344CB8AC3E}">
        <p14:creationId xmlns:p14="http://schemas.microsoft.com/office/powerpoint/2010/main" val="2357344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111</a:t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02" y="1320530"/>
            <a:ext cx="5066396" cy="3611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73" y="1320530"/>
            <a:ext cx="4713088" cy="3397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021" y="5428034"/>
            <a:ext cx="668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warping effect can be eliminated by pre-warping the </a:t>
            </a:r>
            <a:r>
              <a:rPr lang="en-IN" dirty="0" err="1"/>
              <a:t>analog</a:t>
            </a:r>
            <a:r>
              <a:rPr lang="en-IN" dirty="0"/>
              <a:t> filter</a:t>
            </a:r>
          </a:p>
          <a:p>
            <a:r>
              <a:rPr lang="en-IN" dirty="0"/>
              <a:t>-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57" y="5106778"/>
            <a:ext cx="2615119" cy="12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166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design using Bilinear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given specifications, find the </a:t>
            </a:r>
            <a:r>
              <a:rPr lang="en-IN" dirty="0" err="1"/>
              <a:t>prewarped</a:t>
            </a:r>
            <a:r>
              <a:rPr lang="en-IN" dirty="0"/>
              <a:t> frequencies</a:t>
            </a:r>
          </a:p>
          <a:p>
            <a:r>
              <a:rPr lang="en-IN" dirty="0"/>
              <a:t>Using the </a:t>
            </a:r>
            <a:r>
              <a:rPr lang="en-IN" dirty="0" err="1"/>
              <a:t>analog</a:t>
            </a:r>
            <a:r>
              <a:rPr lang="en-IN" dirty="0"/>
              <a:t> frequencies, find H(s) of the </a:t>
            </a:r>
            <a:r>
              <a:rPr lang="en-IN" dirty="0" err="1"/>
              <a:t>analog</a:t>
            </a:r>
            <a:r>
              <a:rPr lang="en-IN" dirty="0"/>
              <a:t> filter</a:t>
            </a:r>
          </a:p>
          <a:p>
            <a:r>
              <a:rPr lang="en-IN" dirty="0"/>
              <a:t>Select the sampling rate T</a:t>
            </a:r>
          </a:p>
          <a:p>
            <a:r>
              <a:rPr lang="en-IN"/>
              <a:t>Substitute,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39" y="3927543"/>
            <a:ext cx="2076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05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59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a digital Butterworth filter with T = 1 sec (sampling period) using Bilinear transformation 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910" y="3329374"/>
            <a:ext cx="3695700" cy="1047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40DFA-73DF-4E90-AF3C-DD12ADAC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74" y="2953431"/>
            <a:ext cx="3497722" cy="27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636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021" y="440961"/>
            <a:ext cx="5855939" cy="6009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114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96" y="3706371"/>
            <a:ext cx="1848395" cy="2832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40DFA-73DF-4E90-AF3C-DD12ADAC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078" y="253774"/>
            <a:ext cx="3497722" cy="27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7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912" y="353875"/>
            <a:ext cx="8864118" cy="5489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1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Print" panose="02000600000000000000" pitchFamily="2" charset="0"/>
              </a:rPr>
              <a:t>Causal LTI Systems - Review</a:t>
            </a:r>
            <a:endParaRPr lang="en-IN" dirty="0">
              <a:latin typeface="Segoe Print" panose="020006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143" y="1777774"/>
            <a:ext cx="8486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7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filters are not physically realizable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serve as a mathematical idealization of practical filters.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140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ideal low pass filter impulse response,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filter is not causal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not absolutely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unstable.</a:t>
            </a:r>
          </a:p>
          <a:p>
            <a:endParaRPr lang="en-US" dirty="0"/>
          </a:p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Consequently, this ideal filter is NOT CAUSAL and hence it is  physically unrealizable.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522697"/>
            <a:ext cx="44196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638" y="2422277"/>
            <a:ext cx="3904162" cy="192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40" y="972466"/>
            <a:ext cx="3533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latin typeface="Segoe Print" panose="02000600000000000000" pitchFamily="2" charset="0"/>
              </a:rPr>
              <a:t>Linear Phase FIR filters </a:t>
            </a:r>
            <a:r>
              <a:rPr lang="en-IN" sz="2000" b="1" dirty="0">
                <a:latin typeface="Segoe Print" panose="02000600000000000000" pitchFamily="2" charset="0"/>
              </a:rPr>
              <a:t>(FIR-finite impulse response filters)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7240" y="1364071"/>
            <a:ext cx="10515600" cy="4351338"/>
          </a:xfrm>
        </p:spPr>
        <p:txBody>
          <a:bodyPr/>
          <a:lstStyle/>
          <a:p>
            <a:r>
              <a:rPr lang="en-IN" dirty="0">
                <a:latin typeface="Segoe Print" panose="02000600000000000000" pitchFamily="2" charset="0"/>
              </a:rPr>
              <a:t>Transfer function of a FIR causal filter H(z)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>
                <a:latin typeface="Segoe Print" panose="02000600000000000000" pitchFamily="2" charset="0"/>
              </a:rPr>
              <a:t>				h(n) is the impulse response of the filter</a:t>
            </a:r>
          </a:p>
          <a:p>
            <a:r>
              <a:rPr lang="en-IN" sz="2400" dirty="0">
                <a:latin typeface="Segoe Print" panose="02000600000000000000" pitchFamily="2" charset="0"/>
              </a:rPr>
              <a:t>The Fourier transform of h[n]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537" y="1777004"/>
            <a:ext cx="2989165" cy="1436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37" y="4456236"/>
            <a:ext cx="3389267" cy="1124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537" y="5979012"/>
            <a:ext cx="2895600" cy="571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75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287" y="853290"/>
            <a:ext cx="28956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2405" y="1956428"/>
                <a:ext cx="8361456" cy="1979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𝑟𝑒𝑠𝑝𝑜𝑛𝑠𝑒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dirty="0">
                          <a:latin typeface="Segoe Print" panose="02000600000000000000" pitchFamily="2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IN" dirty="0">
                          <a:latin typeface="Segoe Print" panose="02000600000000000000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IN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IN" i="1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IN" i="1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i="1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phase</m:t>
                      </m:r>
                      <m:r>
                        <m:rPr>
                          <m:nor/>
                        </m:rPr>
                        <a:rPr lang="en-IN" i="1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i="1" dirty="0">
                          <a:latin typeface="Segoe Print" panose="02000600000000000000" pitchFamily="2" charset="0"/>
                          <a:cs typeface="Calibri" panose="020F0502020204030204" pitchFamily="34" charset="0"/>
                        </a:rPr>
                        <m:t>response</m:t>
                      </m:r>
                    </m:oMath>
                  </m:oMathPara>
                </a14:m>
                <a:endParaRPr lang="en-IN" b="0" i="1" dirty="0">
                  <a:latin typeface="Segoe Print" panose="02000600000000000000" pitchFamily="2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IN" dirty="0">
                    <a:latin typeface="Segoe Print" panose="02000600000000000000" pitchFamily="2" charset="0"/>
                    <a:cs typeface="Calibri" panose="020F0502020204030204" pitchFamily="34" charset="0"/>
                  </a:rPr>
                  <a:t>  Phase delay and group delay of a filter as </a:t>
                </a: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b="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" y="1956428"/>
                <a:ext cx="8361456" cy="1979644"/>
              </a:xfrm>
              <a:prstGeom prst="rect">
                <a:avLst/>
              </a:prstGeom>
              <a:blipFill>
                <a:blip r:embed="rId3"/>
                <a:stretch>
                  <a:fillRect t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811974"/>
            <a:ext cx="38957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48" y="5213627"/>
            <a:ext cx="3305175" cy="5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405" y="4325429"/>
                <a:ext cx="90097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Segoe Print" panose="02000600000000000000" pitchFamily="2" charset="0"/>
                  </a:rPr>
                  <a:t>For FIR filters with linear phase, </a:t>
                </a:r>
              </a:p>
              <a:p>
                <a:r>
                  <a:rPr lang="en-IN" dirty="0">
                    <a:latin typeface="Segoe Print" panose="02000600000000000000" pitchFamily="2" charset="0"/>
                  </a:rPr>
                  <a:t>	phase delay and group delay will be constant and equal to delay </a:t>
                </a:r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l-GR" b="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>
                    <a:latin typeface="Segoe Print" panose="02000600000000000000" pitchFamily="2" charset="0"/>
                  </a:rPr>
                  <a:t>’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" y="4325429"/>
                <a:ext cx="9009774" cy="646331"/>
              </a:xfrm>
              <a:prstGeom prst="rect">
                <a:avLst/>
              </a:prstGeom>
              <a:blipFill>
                <a:blip r:embed="rId6"/>
                <a:stretch>
                  <a:fillRect l="-609" t="-5660" b="-15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9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6445" y="-1"/>
            <a:ext cx="4121331" cy="1124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0" y="0"/>
            <a:ext cx="3389267" cy="1124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562" y="1464547"/>
            <a:ext cx="5891699" cy="1418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36" y="3823869"/>
            <a:ext cx="5863184" cy="25458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017" y="3056709"/>
            <a:ext cx="912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Separating the real and imaginary part and taking the ratio is given below,</a:t>
            </a:r>
            <a:endParaRPr lang="en-IN" dirty="0">
              <a:latin typeface="Segoe Print" panose="020006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02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688" y="2673531"/>
            <a:ext cx="3697741" cy="1181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17" y="4569583"/>
            <a:ext cx="2425572" cy="655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5" y="317250"/>
            <a:ext cx="5863184" cy="18097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9166" y="2673531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Solving the above equation  gives</a:t>
            </a:r>
            <a:r>
              <a:rPr lang="en-US" dirty="0"/>
              <a:t>,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591355" y="4606834"/>
            <a:ext cx="42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The above condition satisfies when,</a:t>
            </a:r>
            <a:endParaRPr lang="en-IN" dirty="0">
              <a:latin typeface="Segoe Print" panose="020006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3171" y="460683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and </a:t>
            </a:r>
            <a:endParaRPr lang="en-IN" dirty="0">
              <a:latin typeface="Segoe Print" panose="020006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019" y="4513727"/>
            <a:ext cx="1423987" cy="7661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Segoe Print" panose="02000600000000000000" pitchFamily="2" charset="0"/>
              </a:rPr>
              <a:t>eg</a:t>
            </a:r>
            <a:r>
              <a:rPr lang="en-US" sz="3600" dirty="0">
                <a:latin typeface="Segoe Print" panose="02000600000000000000" pitchFamily="2" charset="0"/>
              </a:rPr>
              <a:t>. For N =7 (odd) and N = 6 (even)</a:t>
            </a:r>
            <a:endParaRPr lang="en-IN" sz="3600" dirty="0">
              <a:latin typeface="Segoe Print" panose="020006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677" y="1690688"/>
            <a:ext cx="519112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76846" y="4850674"/>
                <a:ext cx="902041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egoe Print" panose="02000600000000000000" pitchFamily="2" charset="0"/>
                  </a:rPr>
                  <a:t>Implies h(n) is symmetric in nature</a:t>
                </a:r>
              </a:p>
              <a:p>
                <a:endParaRPr lang="en-US" dirty="0">
                  <a:latin typeface="Segoe Print" panose="02000600000000000000" pitchFamily="2" charset="0"/>
                </a:endParaRPr>
              </a:p>
              <a:p>
                <a:r>
                  <a:rPr lang="en-US" dirty="0">
                    <a:latin typeface="Segoe Print" panose="02000600000000000000" pitchFamily="2" charset="0"/>
                  </a:rPr>
                  <a:t>In general, considering symmetric and antisymmetric impulse response</a:t>
                </a:r>
              </a:p>
              <a:p>
                <a:endParaRPr lang="en-US" dirty="0">
                  <a:latin typeface="Segoe Print" panose="02000600000000000000" pitchFamily="2" charset="0"/>
                </a:endParaRPr>
              </a:p>
              <a:p>
                <a:r>
                  <a:rPr lang="en-US" dirty="0">
                    <a:latin typeface="Segoe Print" panose="02000600000000000000" pitchFamily="2" charset="0"/>
                  </a:rPr>
                  <a:t>FIR filter has linear phase if its unit impulse response satisfies the condition</a:t>
                </a:r>
              </a:p>
              <a:p>
                <a:endParaRPr lang="en-US" dirty="0">
                  <a:latin typeface="Segoe Print" panose="02000600000000000000" pitchFamily="2" charset="0"/>
                </a:endParaRPr>
              </a:p>
              <a:p>
                <a:r>
                  <a:rPr lang="en-US" dirty="0">
                    <a:latin typeface="Segoe Print" panose="02000600000000000000" pitchFamily="2" charset="0"/>
                  </a:rPr>
                  <a:t>h(n)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latin typeface="Segoe Print" panose="02000600000000000000" pitchFamily="2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46" y="4850674"/>
                <a:ext cx="9020418" cy="2031325"/>
              </a:xfrm>
              <a:prstGeom prst="rect">
                <a:avLst/>
              </a:prstGeom>
              <a:blipFill>
                <a:blip r:embed="rId3"/>
                <a:stretch>
                  <a:fillRect l="-541" t="-1802" b="-4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08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Segoe Print" panose="02000600000000000000" pitchFamily="2" charset="0"/>
              </a:rPr>
              <a:t>Generalized frequency response Expression for N odd and N even (Symmetric impulse response)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4" y="1825625"/>
            <a:ext cx="8531471" cy="39568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43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737" y="1738539"/>
            <a:ext cx="10515600" cy="4351338"/>
          </a:xfrm>
          <a:blipFill>
            <a:blip r:embed="rId2"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desired filter characteristics are specified in the frequency domain - desired magnitude and phase response of the filter</a:t>
            </a:r>
          </a:p>
          <a:p>
            <a:pPr marL="0" indent="0">
              <a:buNone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filter design process, we determine the coefficients of a causal FIR or IIR filter that closely approximates the desired frequency response specifications.</a:t>
            </a: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issue of which type of filter to design, FIR or IIR, depends on the nature of the problem and on the specifications of the desired frequency response.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72737" y="635726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Design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946" y="504688"/>
            <a:ext cx="3533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771" y="261193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FIR filters using Windows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75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BF042-830F-4A8A-BEEA-B175873720EF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Filter Design by Windowing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altLang="en-US" dirty="0"/>
                  <a:t>Simplest way of designing FIR filters</a:t>
                </a:r>
              </a:p>
              <a:p>
                <a:pPr eaLnBrk="1" hangingPunct="1"/>
                <a:r>
                  <a:rPr lang="en-US" altLang="en-US" dirty="0"/>
                  <a:t>Start with ideal frequency response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r>
                  <a:rPr lang="en-US" altLang="en-US" dirty="0"/>
                  <a:t>Choose ideal frequency response as desired response</a:t>
                </a:r>
              </a:p>
              <a:p>
                <a:r>
                  <a:rPr lang="en-US" altLang="en-US" dirty="0"/>
                  <a:t>Ideal impulse responses are of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infinite length</a:t>
                </a:r>
                <a:r>
                  <a:rPr lang="en-US" alt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[-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∝</m:t>
                    </m:r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∝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]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</p:txBody>
          </p:sp>
        </mc:Choice>
        <mc:Fallback xmlns="">
          <p:sp>
            <p:nvSpPr>
              <p:cNvPr id="41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0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43406"/>
              </p:ext>
            </p:extLst>
          </p:nvPr>
        </p:nvGraphicFramePr>
        <p:xfrm>
          <a:off x="2340679" y="2782434"/>
          <a:ext cx="255111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700" imgH="431800" progId="Equation.3">
                  <p:embed/>
                </p:oleObj>
              </mc:Choice>
              <mc:Fallback>
                <p:oleObj name="Equation" r:id="rId4" imgW="1536700" imgH="431800" progId="Equation.3">
                  <p:embed/>
                  <p:pic>
                    <p:nvPicPr>
                      <p:cNvPr id="41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679" y="2782434"/>
                        <a:ext cx="2551112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097862"/>
              </p:ext>
            </p:extLst>
          </p:nvPr>
        </p:nvGraphicFramePr>
        <p:xfrm>
          <a:off x="5659437" y="2663826"/>
          <a:ext cx="29511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7229" imgH="482391" progId="Equation.3">
                  <p:embed/>
                </p:oleObj>
              </mc:Choice>
              <mc:Fallback>
                <p:oleObj name="Equation" r:id="rId6" imgW="1777229" imgH="482391" progId="Equation.3">
                  <p:embed/>
                  <p:pic>
                    <p:nvPicPr>
                      <p:cNvPr id="41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37" y="2663826"/>
                        <a:ext cx="2951163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21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Possible way to obtain a causal FIR filter from ideal is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 of abrupt truncation: Oscillations in stopband and passband, this effect is known as Gibbs phenomenon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these oscillations, the filter coefficients are modified by multiplying the infinite impulse response with a finite weighing w[n] </a:t>
            </a:r>
          </a:p>
          <a:p>
            <a:r>
              <a:rPr lang="en-US" altLang="en-US" dirty="0"/>
              <a:t>i.e., window function</a:t>
            </a:r>
          </a:p>
          <a:p>
            <a:endParaRPr lang="en-US" altLang="en-US" dirty="0"/>
          </a:p>
          <a:p>
            <a:endParaRPr lang="en-IN" dirty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039218"/>
              </p:ext>
            </p:extLst>
          </p:nvPr>
        </p:nvGraphicFramePr>
        <p:xfrm>
          <a:off x="3611563" y="5416550"/>
          <a:ext cx="53562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25600" imgH="457200" progId="Equation.3">
                  <p:embed/>
                </p:oleObj>
              </mc:Choice>
              <mc:Fallback>
                <p:oleObj name="Equation" r:id="rId2" imgW="3225600" imgH="457200" progId="Equation.3">
                  <p:embed/>
                  <p:pic>
                    <p:nvPicPr>
                      <p:cNvPr id="410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5416550"/>
                        <a:ext cx="5356225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22</a:t>
            </a:fld>
            <a:endParaRPr lang="en-IN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95475"/>
              </p:ext>
            </p:extLst>
          </p:nvPr>
        </p:nvGraphicFramePr>
        <p:xfrm>
          <a:off x="3590925" y="2373313"/>
          <a:ext cx="25288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3880" imgH="457200" progId="Equation.3">
                  <p:embed/>
                </p:oleObj>
              </mc:Choice>
              <mc:Fallback>
                <p:oleObj name="Equation" r:id="rId4" imgW="1523880" imgH="457200" progId="Equation.3">
                  <p:embed/>
                  <p:pic>
                    <p:nvPicPr>
                      <p:cNvPr id="410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25" y="2373313"/>
                        <a:ext cx="252888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54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multiplying with the window function, we get a finite duration sequence h(n)</a:t>
            </a: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instructive to consider the effect of the window function on the desired frequency response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that multiplication of the window function w(n) with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81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336" y="1947544"/>
            <a:ext cx="10515600" cy="73469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window function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(Rectangular window)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24</a:t>
            </a:fld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6" y="3890661"/>
            <a:ext cx="2876550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81" y="3586859"/>
            <a:ext cx="4702719" cy="18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5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25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160138" y="882615"/>
            <a:ext cx="318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Fourier transform of w[n], </a:t>
            </a:r>
            <a:r>
              <a:rPr lang="en-US" dirty="0"/>
              <a:t>W(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dirty="0"/>
              <a:t>)</a:t>
            </a:r>
            <a:endParaRPr lang="en-US" altLang="en-US" dirty="0"/>
          </a:p>
          <a:p>
            <a:r>
              <a:rPr lang="en-IN" dirty="0"/>
              <a:t>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76" y="463550"/>
            <a:ext cx="2790825" cy="1095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9855" y="1815381"/>
            <a:ext cx="720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w[n] is the rectangular window, with M samples, where M = 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21" y="2184713"/>
            <a:ext cx="7443379" cy="45329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84" y="401637"/>
            <a:ext cx="3086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8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886" y="217282"/>
            <a:ext cx="9772650" cy="2428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80" y="2850162"/>
            <a:ext cx="3838575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3" y="2816920"/>
            <a:ext cx="4702719" cy="1864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09" y="5067113"/>
            <a:ext cx="4619625" cy="1782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179" y="4994275"/>
            <a:ext cx="3838575" cy="1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0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27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70559" y="1006997"/>
            <a:ext cx="105547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Specifically, the convolution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effect of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N increases, the main lobe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becomes narrower.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sidelobes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relatively high and remain unaffected by an increase in N 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provided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reduced.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the large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sidelobes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some undesirable ringing effects in the FIR filter frequency response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in relatively larger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sidelobes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60" y="332289"/>
            <a:ext cx="3313437" cy="131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011" y="722907"/>
                <a:ext cx="6159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The width of the main lobe is 4</a:t>
                </a:r>
                <a:r>
                  <a:rPr lang="el-GR" dirty="0"/>
                  <a:t>π</a:t>
                </a:r>
                <a:r>
                  <a:rPr lang="en-IN" dirty="0"/>
                  <a:t>/N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𝐶h𝑎𝑟𝑎𝑐𝑡𝑒𝑟𝑖𝑠𝑡𝑖𝑐𝑠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𝑠𝑦𝑛𝑐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/>
                  <a:t>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1" y="722907"/>
                <a:ext cx="6159138" cy="923330"/>
              </a:xfrm>
              <a:prstGeom prst="rect">
                <a:avLst/>
              </a:prstGeom>
              <a:blipFill>
                <a:blip r:embed="rId3"/>
                <a:stretch>
                  <a:fillRect l="-792" t="-39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612" y="1848392"/>
            <a:ext cx="1820012" cy="1047886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01863" y="3873688"/>
            <a:ext cx="4658959" cy="2954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8834" y="5869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 = M </a:t>
            </a:r>
          </a:p>
        </p:txBody>
      </p:sp>
    </p:spTree>
    <p:extLst>
      <p:ext uri="{BB962C8B-B14F-4D97-AF65-F5344CB8AC3E}">
        <p14:creationId xmlns:p14="http://schemas.microsoft.com/office/powerpoint/2010/main" val="636147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65" y="1211903"/>
            <a:ext cx="7282271" cy="47870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8172" y="374469"/>
            <a:ext cx="523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window spectrum for N=25 samples</a:t>
            </a:r>
          </a:p>
        </p:txBody>
      </p:sp>
    </p:spTree>
    <p:extLst>
      <p:ext uri="{BB962C8B-B14F-4D97-AF65-F5344CB8AC3E}">
        <p14:creationId xmlns:p14="http://schemas.microsoft.com/office/powerpoint/2010/main" val="333971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16" y="1000269"/>
            <a:ext cx="5890244" cy="53560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29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698172" y="374469"/>
            <a:ext cx="5003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of Low pass filter at N=25</a:t>
            </a:r>
          </a:p>
        </p:txBody>
      </p:sp>
    </p:spTree>
    <p:extLst>
      <p:ext uri="{BB962C8B-B14F-4D97-AF65-F5344CB8AC3E}">
        <p14:creationId xmlns:p14="http://schemas.microsoft.com/office/powerpoint/2010/main" val="209079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a linear time-invariant system modifies the input signal spectrum X(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according to its frequency response H(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yield an output signal with spectrum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H(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)X(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act as a spectral shaping function to the different frequency components in the input signal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linear time-invariant system can be considered to be a frequency-shaping filter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Consequently , the terms “ linear time-invariant system ” and “filter” are synonymous and are often used interchangeably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01" y="0"/>
            <a:ext cx="5934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10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223" y="1022622"/>
            <a:ext cx="9626725" cy="58353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30</a:t>
            </a:fld>
            <a:endParaRPr lang="en-IN"/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933995" y="494897"/>
            <a:ext cx="521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window spectrum for N=51 samples</a:t>
            </a:r>
          </a:p>
        </p:txBody>
      </p:sp>
    </p:spTree>
    <p:extLst>
      <p:ext uri="{BB962C8B-B14F-4D97-AF65-F5344CB8AC3E}">
        <p14:creationId xmlns:p14="http://schemas.microsoft.com/office/powerpoint/2010/main" val="366460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Undesirable ringing effect in FIR filter frequency response – Rectangular window, How it is overcome?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alleviated by the use of windows that do not contain abrupt discontinuities in their time-domain characteristics, and have correspondingly low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sidelobes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their frequency-domain characteristics.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01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78" y="1418863"/>
            <a:ext cx="6740443" cy="5034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32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405258" y="1759131"/>
            <a:ext cx="285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Hanning</a:t>
            </a:r>
            <a:r>
              <a:rPr lang="en-IN" dirty="0"/>
              <a:t> window  - time domain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48949" y="3734574"/>
            <a:ext cx="285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Hanning</a:t>
            </a:r>
            <a:r>
              <a:rPr lang="en-IN" dirty="0"/>
              <a:t> window  - frequency domain - N=25</a:t>
            </a:r>
          </a:p>
        </p:txBody>
      </p:sp>
    </p:spTree>
    <p:extLst>
      <p:ext uri="{BB962C8B-B14F-4D97-AF65-F5344CB8AC3E}">
        <p14:creationId xmlns:p14="http://schemas.microsoft.com/office/powerpoint/2010/main" val="2558277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38" y="1847850"/>
            <a:ext cx="5916061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33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209299" y="2184448"/>
            <a:ext cx="285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Hanning</a:t>
            </a:r>
            <a:r>
              <a:rPr lang="en-IN" dirty="0"/>
              <a:t> window  - frequency domain – N=51</a:t>
            </a:r>
          </a:p>
        </p:txBody>
      </p:sp>
    </p:spTree>
    <p:extLst>
      <p:ext uri="{BB962C8B-B14F-4D97-AF65-F5344CB8AC3E}">
        <p14:creationId xmlns:p14="http://schemas.microsoft.com/office/powerpoint/2010/main" val="3020779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Hamming window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96" y="1403904"/>
            <a:ext cx="4846288" cy="5239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6960" y="2011680"/>
            <a:ext cx="323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Hamming window: Time domain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8223" y="3999349"/>
            <a:ext cx="37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Hamming window: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81951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56" y="880791"/>
            <a:ext cx="7490300" cy="46491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35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436548" y="1203897"/>
            <a:ext cx="37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Hamming window: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957146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2219"/>
            <a:ext cx="6190558" cy="57311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36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137924" y="984068"/>
            <a:ext cx="505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Frequency response of LPF using Hamming window </a:t>
            </a:r>
          </a:p>
        </p:txBody>
      </p:sp>
    </p:spTree>
    <p:extLst>
      <p:ext uri="{BB962C8B-B14F-4D97-AF65-F5344CB8AC3E}">
        <p14:creationId xmlns:p14="http://schemas.microsoft.com/office/powerpoint/2010/main" val="957362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691" y="1863000"/>
            <a:ext cx="5561909" cy="32115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37</a:t>
            </a:fld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923109" y="818606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window functions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4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32" y="2621357"/>
            <a:ext cx="10515600" cy="21676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276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19" y="568915"/>
            <a:ext cx="6150953" cy="59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3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filter is used to describe a linear time-invariant system that perform spectral shaping or frequency-selective filtering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is used in digital signal processing in a variety of ways,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undesirable noise from desired signals,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shaping such as equalization of communication channels,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detection in radar, sonar, and communications,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analysis of signals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185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38" y="238016"/>
            <a:ext cx="5634446" cy="55435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90" y="5781584"/>
            <a:ext cx="5633494" cy="10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9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247" y="333290"/>
            <a:ext cx="5163685" cy="63881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18605" y="1367244"/>
            <a:ext cx="3793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(Mathematical expressions)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017" y="548641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window functions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37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553" y="284207"/>
            <a:ext cx="7633773" cy="47609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5556250"/>
            <a:ext cx="9324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525649"/>
            <a:ext cx="10614212" cy="96492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above filter designed has to be linear phase also.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60" y="2521884"/>
            <a:ext cx="6734175" cy="340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27" y="3886200"/>
            <a:ext cx="3734081" cy="18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47" y="360222"/>
            <a:ext cx="5667375" cy="11144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44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23733"/>
            <a:ext cx="5100918" cy="2980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42" y="1780894"/>
            <a:ext cx="6189716" cy="29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0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4081941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14300"/>
            <a:ext cx="3849365" cy="3769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95" y="4837158"/>
            <a:ext cx="3960446" cy="1701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22" y="3884023"/>
            <a:ext cx="3107191" cy="26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252866"/>
            <a:ext cx="9311967" cy="2786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70" y="3039609"/>
            <a:ext cx="8874499" cy="219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70" y="5467879"/>
            <a:ext cx="7988071" cy="6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7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6751"/>
            <a:ext cx="8696325" cy="6572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84" y="1314450"/>
            <a:ext cx="4555751" cy="4318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630" y="1860199"/>
            <a:ext cx="5059173" cy="38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5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57858"/>
            <a:ext cx="8464732" cy="143967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744" y="1801270"/>
            <a:ext cx="7959015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100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609" y="205831"/>
            <a:ext cx="8125637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49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55" y="4557169"/>
            <a:ext cx="3834765" cy="9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2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are usually classified according to their frequency-domain characteristics 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Highpass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Bandpass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stop or band -elimination filters. </a:t>
            </a: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filters have a constant-gain (usually taken as unity-gain) passband characteristic and zero gain in their stopband. 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912" y="4763180"/>
            <a:ext cx="35337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4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5" y="539932"/>
            <a:ext cx="5657850" cy="409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5" y="1208178"/>
            <a:ext cx="10116931" cy="53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819" y="2638705"/>
            <a:ext cx="3754414" cy="35711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023"/>
            <a:ext cx="8815190" cy="2220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939" y="2497511"/>
            <a:ext cx="5091873" cy="404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13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52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8" y="142875"/>
            <a:ext cx="8774598" cy="6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4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73" y="865143"/>
            <a:ext cx="9820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7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58749"/>
            <a:ext cx="8870627" cy="6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97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38125"/>
            <a:ext cx="9401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4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56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34" y="308882"/>
            <a:ext cx="8153400" cy="57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3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57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99" y="249140"/>
            <a:ext cx="9424307" cy="64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69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3812"/>
            <a:ext cx="9058385" cy="626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26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59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681037"/>
            <a:ext cx="9839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6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ideal magnitude response characteristics of these types of filters are illustrated in Fig </a:t>
            </a:r>
            <a:br>
              <a:rPr lang="en-US" alt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4105"/>
            <a:ext cx="10515600" cy="4351338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filters have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constant-gain passband characteristic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gain in their stopband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1197" y="784067"/>
            <a:ext cx="4502603" cy="53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" y="122872"/>
            <a:ext cx="97250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2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61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25" y="303302"/>
            <a:ext cx="99155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8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62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4" y="205740"/>
            <a:ext cx="93440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42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Differentiator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Hilbert Transformer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applications of Signal Processing (Minimum 2 Scenarios)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627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IIR Filter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design of frequency-selective filters, the desired filter characteristics are specified in the frequency domain in terms of the desired magnitude and phase response of the filter.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filter design process, we determine the coefficients of a causal FIR or IIR filter that closely approximates the desired frequency response specifications. 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issue of which type of filter to design, FIR or IIR,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depends on the nature of the problem and on the specifications of the desired frequency response.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512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 filters are employed in filtering problems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there is a requirement for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linear-phase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 within the passband of the filter.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requirement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linear-phase characteristic, either an IIR or an FIR filter may be employed. However, as a general rule,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IIR filter has lower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sidelobes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stopband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an FIR filter having the same number of parameters.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reason, if some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distortion is either tolerable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unimportant,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IIR filter is preferable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primarily because its implementation involves fewer parameters, requires less memory and has lower computational complexity.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256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IIR filter design - based on converting an analog filter into a digital filter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filter design is a mature and well developed field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the design of a digital filter in the analog domain and then convert the design into the digital domain.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995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analog filter can be described by its system function.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5905365"/>
            <a:ext cx="6562725" cy="219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95" y="4440097"/>
            <a:ext cx="253365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051" y="5595936"/>
            <a:ext cx="3114675" cy="94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91" y="5457824"/>
            <a:ext cx="1285875" cy="276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266" y="5479051"/>
            <a:ext cx="7267575" cy="25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320" y="6421709"/>
            <a:ext cx="777240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343" y="2294583"/>
            <a:ext cx="3622353" cy="18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0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68</a:t>
            </a:fld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Analog linear time invariant system is stable if all its poles lie in the </a:t>
            </a:r>
          </a:p>
          <a:p>
            <a:pPr marL="0" indent="0">
              <a:buNone/>
            </a:pPr>
            <a:r>
              <a:rPr lang="en-IN" dirty="0"/>
              <a:t>left half of s plane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020921"/>
            <a:ext cx="4486275" cy="276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126" y="3476533"/>
            <a:ext cx="8334375" cy="146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26" y="5260975"/>
            <a:ext cx="82200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89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69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29" y="158524"/>
            <a:ext cx="7424057" cy="6676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1346" y="757382"/>
            <a:ext cx="3620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-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Re(s) = </a:t>
            </a:r>
            <a:r>
              <a:rPr lang="el-GR" sz="2400" b="1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= 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332" y="2942862"/>
            <a:ext cx="10515600" cy="1325563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br>
              <a:rPr lang="en-US" altLang="en-US" sz="3100" dirty="0">
                <a:latin typeface="Segoe Print" panose="02000600000000000000" pitchFamily="2" charset="0"/>
                <a:cs typeface="Times New Roman" panose="02020603050405020304" pitchFamily="18" charset="0"/>
              </a:rPr>
            </a:br>
            <a:r>
              <a:rPr lang="en-US" altLang="en-US" sz="3100" dirty="0">
                <a:latin typeface="Segoe Print" panose="02000600000000000000" pitchFamily="2" charset="0"/>
                <a:cs typeface="Times New Roman" panose="02020603050405020304" pitchFamily="18" charset="0"/>
              </a:rPr>
              <a:t>Ideal filters have a constant-gain (usually taken as unity-gain) passband characteristic and zero gain in their stopband. </a:t>
            </a:r>
            <a:b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8176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6" y="0"/>
            <a:ext cx="7003915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087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52" y="-148681"/>
            <a:ext cx="7207530" cy="68701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372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0" y="0"/>
            <a:ext cx="8113486" cy="71439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72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571346" y="757382"/>
            <a:ext cx="3620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-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Convergence,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Circle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32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50" y="78377"/>
            <a:ext cx="7654835" cy="66935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188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056" y="118744"/>
            <a:ext cx="7898389" cy="70199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72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27" y="414337"/>
            <a:ext cx="8866363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41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Digital filters from Analog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given specifications of a digital filter,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the desired digital filter specifications into those for an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for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protype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transfer function of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 into an equivalent digital filter transfer function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 methods: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transformation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Invariant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591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930" y="4836066"/>
            <a:ext cx="2400300" cy="15525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19" y="1422352"/>
            <a:ext cx="3724275" cy="321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541" y="1818054"/>
            <a:ext cx="3466827" cy="2771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8696" y="948936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response of LPF: Digital filter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955" y="5336129"/>
            <a:ext cx="257175" cy="276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955" y="5822948"/>
            <a:ext cx="257175" cy="257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43741" y="5223380"/>
            <a:ext cx="258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 band error tolerance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943741" y="5763066"/>
            <a:ext cx="431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allowable magnitude in stopband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055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Lowpass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design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2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analog filter can be described by its system function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655" y="3851501"/>
            <a:ext cx="2533650" cy="790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24" y="1985473"/>
            <a:ext cx="3622353" cy="1822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685713"/>
            <a:ext cx="675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stable analog filter, the poles of H(s) lie in the left half of s- plane</a:t>
            </a:r>
          </a:p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Analog filter design: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Butterworth filter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Chebyshev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89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17" y="356973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Butterworth filter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79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50" y="925655"/>
            <a:ext cx="4733925" cy="8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2" y="2173929"/>
            <a:ext cx="4692593" cy="3103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820" y="6407100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pass Butterworth magnitude response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7275" y="356973"/>
            <a:ext cx="52065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is the order of the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is the cut off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response at frequency =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response shown in dash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 response approaches ideal as N increases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frequency less than cut off frequency, magnitude approximately equal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frequency = cut off frequency, the curve passes 0.707 or -3dB    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95" y="787542"/>
            <a:ext cx="276225" cy="276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AB4B1-1CBA-4301-ACCE-C5D01EF33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275" y="4634055"/>
            <a:ext cx="4007376" cy="13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3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n-US" sz="4000" b="1" dirty="0">
                <a:latin typeface="Segoe Print" panose="02000600000000000000" pitchFamily="2" charset="0"/>
                <a:cs typeface="Times New Roman" panose="02020603050405020304" pitchFamily="18" charset="0"/>
              </a:rPr>
              <a:t>Another characteristic of an ideal filter is a linear phase response</a:t>
            </a:r>
            <a:endParaRPr lang="en-IN" sz="4000" b="1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8531" y="188973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a signal sequence x(n) with frequency components confined to the frequency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m:rPr>
                        <m:nor/>
                      </m:rPr>
                      <a:rPr lang="el-G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passed through a filter with frequency response, where C and </a:t>
                </a:r>
                <a:r>
                  <a:rPr lang="el-G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 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 =</m:t>
                      </m:r>
                      <m:d>
                        <m:dPr>
                          <m:begChr m:val="{"/>
                          <m:endChr m:val=""/>
                          <m:ctrlPr>
                            <a:rPr lang="en-IN" alt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altLang="en-US" sz="20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𝑪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𝒋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000" b="1" dirty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ωα</m:t>
                                  </m:r>
                                </m:sup>
                              </m:sSup>
                              <m: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000" b="1" dirty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&lt;</m:t>
                              </m:r>
                              <m:r>
                                <m:rPr>
                                  <m:nor/>
                                </m:rPr>
                                <a:rPr lang="el-GR" sz="2000" b="1" dirty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000" b="1" dirty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en-US" sz="20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en-US" sz="20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en-US" sz="2000" b="1" i="1"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The signal at the output of the filter has a spectrum,</a:t>
                </a:r>
              </a:p>
              <a:p>
                <a:pPr marL="0" indent="0">
                  <a:buNone/>
                </a:pPr>
                <a:r>
                  <a:rPr lang="en-US" sz="2400" dirty="0"/>
                  <a:t>			      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400" b="1" dirty="0"/>
                  <a:t>) = X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400" b="1" dirty="0"/>
                  <a:t>) H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400" b="1" dirty="0"/>
                  <a:t>) 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                                                              = X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400" b="1" dirty="0"/>
                  <a:t>)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𝑪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𝒋</m:t>
                        </m:r>
                        <m:r>
                          <m:rPr>
                            <m:nor/>
                          </m:rPr>
                          <a:rPr lang="el-GR" sz="24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ωα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                    </m:t>
                        </m:r>
                        <m:r>
                          <m:rPr>
                            <m:nor/>
                          </m:rPr>
                          <a:rPr lang="el-GR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m:rPr>
                        <m:nor/>
                      </m:rPr>
                      <a:rPr lang="el-G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By applying the scaling and time shifting properties of the </a:t>
                </a:r>
                <a:r>
                  <a:rPr lang="en-US" sz="2400" dirty="0" err="1"/>
                  <a:t>fourier</a:t>
                </a:r>
                <a:r>
                  <a:rPr lang="en-US" sz="2400" dirty="0"/>
                  <a:t> transform, the time domain output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b="1" i="1" dirty="0" err="1" smtClean="0">
                          <a:latin typeface="Cambria Math" panose="02040503050406030204" pitchFamily="18" charset="0"/>
                        </a:rPr>
                        <m:t>𝑪𝒙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2000" b="1" i="1" dirty="0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		</m:t>
                      </m:r>
                    </m:oMath>
                  </m:oMathPara>
                </a14:m>
                <a:endParaRPr lang="en-IN" alt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531" y="1889738"/>
                <a:ext cx="10515600" cy="4351338"/>
              </a:xfrm>
              <a:blipFill>
                <a:blip r:embed="rId2"/>
                <a:stretch>
                  <a:fillRect l="-754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834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9973-E2E2-46D7-8F60-144D5B4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D123D-455C-4454-B605-680F394A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933" y="1825625"/>
            <a:ext cx="716413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ADC3-EDAC-4BA2-BD77-43F827F1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951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547C-DC4F-47CD-8D13-F65889E9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1A21-43BB-4A00-AB7D-C9354F7E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Magnitude squared function of Normalized Butterworth filter (</a:t>
            </a:r>
            <a:r>
              <a:rPr lang="en-IN" dirty="0" err="1"/>
              <a:t>Cutoff</a:t>
            </a:r>
            <a:r>
              <a:rPr lang="en-IN" dirty="0"/>
              <a:t> frequency = 1 rad/sec)</a:t>
            </a:r>
          </a:p>
          <a:p>
            <a:endParaRPr lang="en-IN" dirty="0"/>
          </a:p>
          <a:p>
            <a:r>
              <a:rPr lang="en-IN" dirty="0"/>
              <a:t>To derive the transfer function of a stable filter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BAC2C-C41E-4A0A-B709-BD3863A1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034EF-BAA6-45D5-98D8-7129781E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65" y="2324502"/>
            <a:ext cx="4619625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DB7C0-5038-4191-8F4A-50F0B070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05" y="3566329"/>
            <a:ext cx="6324600" cy="3038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27" y="540534"/>
            <a:ext cx="4733925" cy="85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9337" y="3727269"/>
            <a:ext cx="34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Omega= s/j</a:t>
            </a:r>
          </a:p>
          <a:p>
            <a:r>
              <a:rPr lang="en-US" dirty="0"/>
              <a:t>(s/j)^2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781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F6D9-3A48-42FF-8DEE-15DA5A35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C6F4-9DFB-484E-94C6-3ED1DCB77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5490"/>
          </a:xfrm>
        </p:spPr>
        <p:txBody>
          <a:bodyPr>
            <a:normAutofit/>
          </a:bodyPr>
          <a:lstStyle/>
          <a:p>
            <a:r>
              <a:rPr lang="en-IN" dirty="0"/>
              <a:t>Poles lies in both left half and right half of s plane (H(s) &amp; H(-s))</a:t>
            </a:r>
          </a:p>
          <a:p>
            <a:r>
              <a:rPr lang="en-IN" dirty="0"/>
              <a:t>If H(s) has roots in one half implies H(-s) in other half of s plane</a:t>
            </a:r>
          </a:p>
          <a:p>
            <a:r>
              <a:rPr lang="en-IN" dirty="0"/>
              <a:t>Obtain the roots by equating the denominator to zero</a:t>
            </a:r>
          </a:p>
          <a:p>
            <a:r>
              <a:rPr lang="en-IN" dirty="0"/>
              <a:t>N odd,  </a:t>
            </a:r>
          </a:p>
          <a:p>
            <a:r>
              <a:rPr lang="en-IN" dirty="0"/>
              <a:t>the roots as shown</a:t>
            </a:r>
          </a:p>
          <a:p>
            <a:endParaRPr lang="en-IN" dirty="0"/>
          </a:p>
          <a:p>
            <a:r>
              <a:rPr lang="en-IN" dirty="0"/>
              <a:t>N even,  </a:t>
            </a:r>
          </a:p>
          <a:p>
            <a:r>
              <a:rPr lang="en-IN" dirty="0"/>
              <a:t>the roots as shown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03D03-5CE9-4F83-99DD-FA258559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82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EBA23-D55C-4FDB-B81D-DF6B7746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77" y="2893935"/>
            <a:ext cx="1628775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0985C0-6C7A-4DFF-B99E-1BBC683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492" y="3429000"/>
            <a:ext cx="1685925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24C2A-BEAB-4FF0-843C-2FEAB31C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62" y="3902975"/>
            <a:ext cx="31623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BE3FF1-0598-4F86-9833-8388B414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492" y="4904397"/>
            <a:ext cx="2105025" cy="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176-69FA-4DA2-A40D-90016C088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970" y="5903897"/>
            <a:ext cx="42195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43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CA7D-7C69-41AC-9830-C2C583DC0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732" y="367690"/>
            <a:ext cx="10515600" cy="4351338"/>
          </a:xfrm>
        </p:spPr>
        <p:txBody>
          <a:bodyPr/>
          <a:lstStyle/>
          <a:p>
            <a:r>
              <a:rPr lang="en-IN" dirty="0"/>
              <a:t>N =3, implies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EBA24-3E1C-42F9-B9D4-0804936B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127F-7003-4500-A262-D4D36467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61" y="367690"/>
            <a:ext cx="914400" cy="40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48081-EE07-4868-ADA7-B81139359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1" y="812122"/>
            <a:ext cx="4924489" cy="2616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81F00-7B13-48CE-B30E-C351343B6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36" y="3990278"/>
            <a:ext cx="4991556" cy="2456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B3412-BA0A-4CCC-87CF-ACE927CC202A}"/>
              </a:ext>
            </a:extLst>
          </p:cNvPr>
          <p:cNvSpPr txBox="1"/>
          <p:nvPr/>
        </p:nvSpPr>
        <p:spPr>
          <a:xfrm>
            <a:off x="944732" y="3429000"/>
            <a:ext cx="4048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Pole locations in the s plane 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096FD-FEFC-449E-BB31-97638A495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645" y="4376128"/>
            <a:ext cx="4762500" cy="685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2FC915-B905-4410-89B0-712C611310A3}"/>
              </a:ext>
            </a:extLst>
          </p:cNvPr>
          <p:cNvCxnSpPr/>
          <p:nvPr/>
        </p:nvCxnSpPr>
        <p:spPr>
          <a:xfrm>
            <a:off x="6294268" y="0"/>
            <a:ext cx="0" cy="685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A35F1C-CEB0-4D4E-B774-44BC1C7C79D0}"/>
              </a:ext>
            </a:extLst>
          </p:cNvPr>
          <p:cNvSpPr txBox="1"/>
          <p:nvPr/>
        </p:nvSpPr>
        <p:spPr>
          <a:xfrm>
            <a:off x="6407645" y="3429000"/>
            <a:ext cx="5784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To ensure stability, only left half poles is considered.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5EBA23-D55C-4FDB-B81D-DF6B7746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757" y="272723"/>
            <a:ext cx="1628775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824C2A-BEAB-4FF0-843C-2FEAB31C7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26" y="424840"/>
            <a:ext cx="3162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72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7A55-FBA7-4CE6-8223-605B003F5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549"/>
            <a:ext cx="10515600" cy="4351338"/>
          </a:xfrm>
        </p:spPr>
        <p:txBody>
          <a:bodyPr/>
          <a:lstStyle/>
          <a:p>
            <a:r>
              <a:rPr lang="en-IN" dirty="0"/>
              <a:t>N=3;</a:t>
            </a:r>
          </a:p>
          <a:p>
            <a:r>
              <a:rPr lang="en-IN" dirty="0"/>
              <a:t>To ensure stability, only left half poles is considered.</a:t>
            </a:r>
          </a:p>
          <a:p>
            <a:r>
              <a:rPr lang="en-IN" dirty="0"/>
              <a:t>So, the transfer function of third order Butterworth filter for unity cut off frequency 1 rad/sec is ,</a:t>
            </a:r>
          </a:p>
          <a:p>
            <a:r>
              <a:rPr lang="en-IN" dirty="0"/>
              <a:t>i.e.,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C590-A9E2-406F-9826-A3F54623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87BE3-EF39-4721-9E6D-398507AB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29" y="2559953"/>
            <a:ext cx="3824750" cy="848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52188-AA11-47E2-8E6A-07CD5346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03" y="2717353"/>
            <a:ext cx="2178706" cy="533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930E1-F78A-4AAF-814B-E4AB79636BF5}"/>
              </a:ext>
            </a:extLst>
          </p:cNvPr>
          <p:cNvSpPr txBox="1"/>
          <p:nvPr/>
        </p:nvSpPr>
        <p:spPr>
          <a:xfrm>
            <a:off x="838200" y="4099113"/>
            <a:ext cx="7976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Transfer function of unnormalized transfer function is obtained</a:t>
            </a:r>
          </a:p>
          <a:p>
            <a:r>
              <a:rPr lang="en-IN" sz="2400" dirty="0"/>
              <a:t> by substituting  ‘s’ as ‘s/cut off frequency ‘</a:t>
            </a:r>
          </a:p>
        </p:txBody>
      </p:sp>
    </p:spTree>
    <p:extLst>
      <p:ext uri="{BB962C8B-B14F-4D97-AF65-F5344CB8AC3E}">
        <p14:creationId xmlns:p14="http://schemas.microsoft.com/office/powerpoint/2010/main" val="4172590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8A0A-A847-4E68-9C12-EA58117F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Butterworth polynomials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A5994-AA44-4104-9EE7-E87961E04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682" y="1607606"/>
            <a:ext cx="8124825" cy="3952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C0EDB-84C0-4FDB-B530-BEE65034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253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40E58-7704-430A-9121-C7BFA070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444881"/>
            <a:ext cx="10515600" cy="4351338"/>
          </a:xfrm>
        </p:spPr>
        <p:txBody>
          <a:bodyPr/>
          <a:lstStyle/>
          <a:p>
            <a:r>
              <a:rPr lang="en-IN" dirty="0"/>
              <a:t> How to determine the order, given the filter </a:t>
            </a:r>
            <a:r>
              <a:rPr lang="en-IN" dirty="0" err="1"/>
              <a:t>speciifcations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0AC6D-2B20-4E77-9CFF-85CB7762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AB4B1-1CBA-4301-ACCE-C5D01EF3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3" y="1148590"/>
            <a:ext cx="37719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40DFA-73DF-4E90-AF3C-DD12ADAC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92" y="1148590"/>
            <a:ext cx="4848225" cy="3743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58F44-BB2E-4878-8DA3-357BBB63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64" y="2721650"/>
            <a:ext cx="1051752" cy="48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49B1B-CD12-4CC3-B744-208AB23D8CDF}"/>
              </a:ext>
            </a:extLst>
          </p:cNvPr>
          <p:cNvSpPr txBox="1"/>
          <p:nvPr/>
        </p:nvSpPr>
        <p:spPr>
          <a:xfrm>
            <a:off x="1449002" y="2721650"/>
            <a:ext cx="445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Maximum passband attenuation at passband </a:t>
            </a:r>
          </a:p>
          <a:p>
            <a:r>
              <a:rPr lang="en-IN" dirty="0"/>
              <a:t>edge frequency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336C2-FC9D-4103-8BDF-A22D797E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4" y="3515354"/>
            <a:ext cx="972838" cy="429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5EAB2D-3172-45C1-9C7A-AD43923817EB}"/>
              </a:ext>
            </a:extLst>
          </p:cNvPr>
          <p:cNvSpPr txBox="1"/>
          <p:nvPr/>
        </p:nvSpPr>
        <p:spPr>
          <a:xfrm>
            <a:off x="1449002" y="3435768"/>
            <a:ext cx="444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Maximum stopband attenuation at stopband </a:t>
            </a:r>
          </a:p>
          <a:p>
            <a:r>
              <a:rPr lang="en-IN" dirty="0"/>
              <a:t>edge frequency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78616-F362-42ED-B29C-C038684369EC}"/>
              </a:ext>
            </a:extLst>
          </p:cNvPr>
          <p:cNvSpPr txBox="1"/>
          <p:nvPr/>
        </p:nvSpPr>
        <p:spPr>
          <a:xfrm>
            <a:off x="661643" y="4527612"/>
            <a:ext cx="316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Taking logarithm on both sides,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77FA24-69E6-40A4-82E2-1D87E32DA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1034">
            <a:off x="895777" y="4777833"/>
            <a:ext cx="5087773" cy="966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BE93F-50A7-42A2-B2CB-8220BA505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23969">
            <a:off x="1527916" y="5519902"/>
            <a:ext cx="36099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32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7D9E-5F23-41A7-8A18-11D75361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Similarly, considering stopband attenuation,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FD12-3C44-4D99-B555-35C95C6F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0079A-D8CE-46BE-9A41-1C0DA402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9490">
            <a:off x="899200" y="254012"/>
            <a:ext cx="4482881" cy="2442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E7A5D-26E0-4C67-9F50-EE29AA91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14" y="3292659"/>
            <a:ext cx="5524500" cy="241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B376D-4978-464F-8E41-22061716F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79" y="5712009"/>
            <a:ext cx="3276600" cy="80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F266D-6B4D-44C7-AF4D-A0D7DCD2CB5B}"/>
              </a:ext>
            </a:extLst>
          </p:cNvPr>
          <p:cNvSpPr txBox="1"/>
          <p:nvPr/>
        </p:nvSpPr>
        <p:spPr>
          <a:xfrm>
            <a:off x="958788" y="5712009"/>
            <a:ext cx="355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After simplification,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7FA24-69E6-40A4-82E2-1D87E32DA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01034">
            <a:off x="6425720" y="362190"/>
            <a:ext cx="5087773" cy="96658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251269" y="418011"/>
            <a:ext cx="2926080" cy="1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07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BD80-F0DA-4BE0-A36A-4B269BD8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FCCF-254A-41AF-8A98-82433A67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Order of filter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CDFF0-DB66-4385-9516-88CF8E80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FF894-CEFF-4BB5-8743-0F01746B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28" y="1825625"/>
            <a:ext cx="28384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B863A-A49B-428D-84B1-91D07ED6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03" y="4229100"/>
            <a:ext cx="3409950" cy="262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47A4E-389F-4D84-BDDF-4CFDA561A95C}"/>
              </a:ext>
            </a:extLst>
          </p:cNvPr>
          <p:cNvSpPr txBox="1"/>
          <p:nvPr/>
        </p:nvSpPr>
        <p:spPr>
          <a:xfrm>
            <a:off x="659633" y="3932808"/>
            <a:ext cx="7400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Since N does not result in integer, we roundoff to the next</a:t>
            </a:r>
          </a:p>
          <a:p>
            <a:r>
              <a:rPr lang="en-IN" sz="2400" dirty="0"/>
              <a:t>higher integer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CE08D-A9F4-4EB2-859A-7975F5013B56}"/>
              </a:ext>
            </a:extLst>
          </p:cNvPr>
          <p:cNvSpPr txBox="1"/>
          <p:nvPr/>
        </p:nvSpPr>
        <p:spPr>
          <a:xfrm>
            <a:off x="7874494" y="5712659"/>
            <a:ext cx="108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Where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E11E7-005D-4A89-BB2D-9C6ED26F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570" y="5732958"/>
            <a:ext cx="20478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51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6A40-A9D1-4AE1-BDCB-DFD00D088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10" y="1115497"/>
            <a:ext cx="10515600" cy="4351338"/>
          </a:xfrm>
        </p:spPr>
        <p:txBody>
          <a:bodyPr/>
          <a:lstStyle/>
          <a:p>
            <a:r>
              <a:rPr lang="en-IN" dirty="0"/>
              <a:t>Cut off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ACF8-AA6E-498E-8D41-FD783FC8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89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9910-5D64-48A2-9DB7-4CA208C6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37" y="1115497"/>
            <a:ext cx="4229100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28566-79CA-4D65-91F5-40A2A4DD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85" y="3009384"/>
            <a:ext cx="2924175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B3D16-24B6-4EEC-AD5C-7F59C857D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85" y="4135973"/>
            <a:ext cx="3162300" cy="952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3CB9-92ED-47E4-833A-3957F2F9DC35}"/>
              </a:ext>
            </a:extLst>
          </p:cNvPr>
          <p:cNvCxnSpPr>
            <a:stCxn id="6" idx="3"/>
          </p:cNvCxnSpPr>
          <p:nvPr/>
        </p:nvCxnSpPr>
        <p:spPr>
          <a:xfrm>
            <a:off x="4096860" y="3504684"/>
            <a:ext cx="1584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E4EA51-F878-4D5E-BD7C-C979E0F4388D}"/>
              </a:ext>
            </a:extLst>
          </p:cNvPr>
          <p:cNvCxnSpPr/>
          <p:nvPr/>
        </p:nvCxnSpPr>
        <p:spPr>
          <a:xfrm>
            <a:off x="4238070" y="4612223"/>
            <a:ext cx="1584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A99F1C-A27E-4454-BDB7-6F8E806DBBED}"/>
              </a:ext>
            </a:extLst>
          </p:cNvPr>
          <p:cNvSpPr txBox="1"/>
          <p:nvPr/>
        </p:nvSpPr>
        <p:spPr>
          <a:xfrm>
            <a:off x="6003634" y="44731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Eqn. (2)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7FF2D-AEC7-4D6D-9903-A33A8155CDBC}"/>
              </a:ext>
            </a:extLst>
          </p:cNvPr>
          <p:cNvSpPr txBox="1"/>
          <p:nvPr/>
        </p:nvSpPr>
        <p:spPr>
          <a:xfrm>
            <a:off x="6003634" y="32911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Eqn.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0979C-D70D-4BD0-9913-8EDBD9F2D91A}"/>
              </a:ext>
            </a:extLst>
          </p:cNvPr>
          <p:cNvSpPr txBox="1"/>
          <p:nvPr/>
        </p:nvSpPr>
        <p:spPr>
          <a:xfrm>
            <a:off x="1260629" y="5655076"/>
            <a:ext cx="827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Comparing 1 and 2 , we get the expression for cut off frequency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7268" y="2035203"/>
            <a:ext cx="82860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to derive the expression for cut off frequency?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0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1" y="1317127"/>
            <a:ext cx="11668125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66" y="2795570"/>
            <a:ext cx="206692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81015"/>
            <a:ext cx="5810250" cy="47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87" y="5274798"/>
            <a:ext cx="8810625" cy="59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4803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𝑪𝒙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b="1" i="1" dirty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4803"/>
                <a:ext cx="10515600" cy="4351338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63" y="4112513"/>
            <a:ext cx="2567686" cy="9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51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5E60-6AE2-47C3-8C24-3E1B59DF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88"/>
            <a:ext cx="8845731" cy="88890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steps 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Butterworth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C98D0-128E-4B5C-87F0-6F8F107F7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123" y="966652"/>
            <a:ext cx="7010400" cy="1971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F5FE1-7EAF-4CFB-8D47-9283CA16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D85B1-37DD-4EC0-B4AF-6E29A450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9993"/>
            <a:ext cx="7600406" cy="20352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9280" y="481584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  </a:t>
            </a:r>
          </a:p>
        </p:txBody>
      </p:sp>
    </p:spTree>
    <p:extLst>
      <p:ext uri="{BB962C8B-B14F-4D97-AF65-F5344CB8AC3E}">
        <p14:creationId xmlns:p14="http://schemas.microsoft.com/office/powerpoint/2010/main" val="18005297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B800-D44E-4F83-847D-134C2A34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B1661-573C-48B9-94E7-C35780D2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91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94" y="1752034"/>
            <a:ext cx="1985963" cy="137589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2883" y="1752034"/>
            <a:ext cx="2514600" cy="1276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5668" y="2123105"/>
            <a:ext cx="16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therefore, N =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3223" y="23077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=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18A5994-AA44-4104-9EE7-E87961E04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183" y="3246996"/>
            <a:ext cx="4840095" cy="23547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8103" y="5886994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Normalized Butterworth filter for N = 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030" y="5807316"/>
            <a:ext cx="4774788" cy="7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59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271" y="1990566"/>
            <a:ext cx="5510794" cy="796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92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1" y="3434851"/>
            <a:ext cx="5600020" cy="27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7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	(H(s)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H(z))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Invariant Transformation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Transformation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2897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/>
          </a:bodyPr>
          <a:lstStyle/>
          <a:p>
            <a:r>
              <a:rPr lang="en-US" sz="4000" dirty="0"/>
              <a:t>Impulse Invariant Transformation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IIR digital filter is designed such that unit impulse response h(n) of digital filter is the sampled version of analog filter.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H (s) is the system function (Transfer function) of analog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94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834" y="3227920"/>
            <a:ext cx="2685749" cy="1239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72" y="4467495"/>
            <a:ext cx="3133832" cy="12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03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95</a:t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878" y="1932292"/>
            <a:ext cx="2587046" cy="999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5580" y="2317509"/>
            <a:ext cx="9859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this analog  signal at t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 is the sampling period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49" y="3070917"/>
            <a:ext cx="2246947" cy="1424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71" y="4751025"/>
            <a:ext cx="218122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023" y="3076713"/>
            <a:ext cx="3952558" cy="331551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96000" y="4988061"/>
            <a:ext cx="1162186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77897" y="4751025"/>
            <a:ext cx="549411" cy="42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61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17" y="278518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design a filter using Impulse Invariant method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95" y="1673140"/>
            <a:ext cx="8610736" cy="43376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364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541" y="2986064"/>
            <a:ext cx="2774369" cy="1263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59" y="3108063"/>
            <a:ext cx="2822881" cy="101971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20845" y="3445683"/>
            <a:ext cx="2061609" cy="344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520845" y="2219710"/>
            <a:ext cx="2061609" cy="766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Impulse Invariant Transformation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218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Impulse Invariant Transformation (Underlying mapping function)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08" y="1856877"/>
            <a:ext cx="10515600" cy="4351338"/>
          </a:xfrm>
        </p:spPr>
        <p:txBody>
          <a:bodyPr/>
          <a:lstStyle/>
          <a:p>
            <a:r>
              <a:rPr lang="en-US" dirty="0"/>
              <a:t>The mapping is characterized by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Implies,                    and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042" y="2594135"/>
            <a:ext cx="1667010" cy="39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36" y="2551113"/>
            <a:ext cx="1852520" cy="4540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6" y="3171351"/>
            <a:ext cx="1483450" cy="527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79599"/>
            <a:ext cx="1990725" cy="70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19" y="3828778"/>
            <a:ext cx="15049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880" y="3768680"/>
            <a:ext cx="15240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451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on j</a:t>
            </a:r>
            <a:r>
              <a:rPr lang="el-GR" dirty="0">
                <a:latin typeface="Calibri Light" panose="020F0302020204030204" pitchFamily="34" charset="0"/>
                <a:cs typeface="Calibri Light" panose="020F0302020204030204" pitchFamily="34" charset="0"/>
              </a:rPr>
              <a:t>Ω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axis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 0)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14" y="1805645"/>
            <a:ext cx="5867400" cy="3276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3A42-5154-4962-A5FC-1851FE1A39A6}" type="slidenum">
              <a:rPr lang="en-IN" smtClean="0"/>
              <a:t>99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31" y="1491320"/>
            <a:ext cx="15049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0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2458</Words>
  <Application>Microsoft Office PowerPoint</Application>
  <PresentationFormat>Widescreen</PresentationFormat>
  <Paragraphs>383</Paragraphs>
  <Slides>115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Segoe Print</vt:lpstr>
      <vt:lpstr>Times New Roman</vt:lpstr>
      <vt:lpstr>Wingdings</vt:lpstr>
      <vt:lpstr>Office Theme</vt:lpstr>
      <vt:lpstr>Equation</vt:lpstr>
      <vt:lpstr>Linear Time Invariant Systems  as  Frequency-Selective Filters (Unit 3)</vt:lpstr>
      <vt:lpstr>PowerPoint Presentation</vt:lpstr>
      <vt:lpstr>PowerPoint Presentation</vt:lpstr>
      <vt:lpstr>PowerPoint Presentation</vt:lpstr>
      <vt:lpstr>PowerPoint Presentation</vt:lpstr>
      <vt:lpstr>The ideal magnitude response characteristics of these types of filters are illustrated in Fig  </vt:lpstr>
      <vt:lpstr> Ideal filters have a constant-gain (usually taken as unity-gain) passband characteristic and zero gain in their stopband.  </vt:lpstr>
      <vt:lpstr>Another characteristic of an ideal filter is a linear phase response</vt:lpstr>
      <vt:lpstr>PowerPoint Presentation</vt:lpstr>
      <vt:lpstr>In conclusion,  </vt:lpstr>
      <vt:lpstr>  Causal LTI Systems       Review (one slide)</vt:lpstr>
      <vt:lpstr>Causal LTI Systems - Review</vt:lpstr>
      <vt:lpstr>Ideal filters are not physically realizable but serve as a mathematical idealization of practical filters.  </vt:lpstr>
      <vt:lpstr>Linear Phase FIR filters (FIR-finite impulse response filters)</vt:lpstr>
      <vt:lpstr>PowerPoint Presentation</vt:lpstr>
      <vt:lpstr>PowerPoint Presentation</vt:lpstr>
      <vt:lpstr>PowerPoint Presentation</vt:lpstr>
      <vt:lpstr>eg. For N =7 (odd) and N = 6 (even)</vt:lpstr>
      <vt:lpstr>Generalized frequency response Expression for N odd and N even (Symmetric impulse response)</vt:lpstr>
      <vt:lpstr>Design of FIR filters using Windows</vt:lpstr>
      <vt:lpstr>Filter Design by Windowing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Rectangular window spectrum for N=51 samples</vt:lpstr>
      <vt:lpstr>Undesirable ringing effect in FIR filter frequency response – Rectangular window, How it is overcome?</vt:lpstr>
      <vt:lpstr>Hanning Window</vt:lpstr>
      <vt:lpstr>PowerPoint Presentation</vt:lpstr>
      <vt:lpstr>Hamming window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  <vt:lpstr>IIR Filter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of Digital filters from Analog filters</vt:lpstr>
      <vt:lpstr>PowerPoint Presentation</vt:lpstr>
      <vt:lpstr>Analog Lowpass filter design</vt:lpstr>
      <vt:lpstr>PowerPoint Presentation</vt:lpstr>
      <vt:lpstr>PowerPoint Presentation</vt:lpstr>
      <vt:lpstr>PowerPoint Presentation</vt:lpstr>
      <vt:lpstr>Implications</vt:lpstr>
      <vt:lpstr>PowerPoint Presentation</vt:lpstr>
      <vt:lpstr>PowerPoint Presentation</vt:lpstr>
      <vt:lpstr>List of Butterworth polynomials</vt:lpstr>
      <vt:lpstr>PowerPoint Presentation</vt:lpstr>
      <vt:lpstr>PowerPoint Presentation</vt:lpstr>
      <vt:lpstr>PowerPoint Presentation</vt:lpstr>
      <vt:lpstr>PowerPoint Presentation</vt:lpstr>
      <vt:lpstr>Design steps for analog Butterworth Filter</vt:lpstr>
      <vt:lpstr>PowerPoint Presentation</vt:lpstr>
      <vt:lpstr>PowerPoint Presentation</vt:lpstr>
      <vt:lpstr>Transformation (H(s) H(z))</vt:lpstr>
      <vt:lpstr>Impulse Invariant Transformation</vt:lpstr>
      <vt:lpstr>PowerPoint Presentation</vt:lpstr>
      <vt:lpstr>Steps to design a filter using Impulse Invariant method</vt:lpstr>
      <vt:lpstr>PowerPoint Presentation</vt:lpstr>
      <vt:lpstr>Impulse Invariant Transformation (Underlying mapping function)</vt:lpstr>
      <vt:lpstr>Pole on jΩ axis (σ= 0)</vt:lpstr>
      <vt:lpstr>Pole in the left half of s-plane (σ &lt;0)</vt:lpstr>
      <vt:lpstr>Pole in the right half of s-plane (σ &gt;0)</vt:lpstr>
      <vt:lpstr>Disadvantages of Impulse Invariant </vt:lpstr>
      <vt:lpstr>PowerPoint Presentation</vt:lpstr>
      <vt:lpstr>PowerPoint Presentation</vt:lpstr>
      <vt:lpstr>Bi-Linear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design using Bilinear transformation</vt:lpstr>
      <vt:lpstr>Design a digital Butterworth filter with T = 1 sec (sampling period) using Bilinear transformation  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Phase FIR filters (FIR-finite impulse response filters)</dc:title>
  <dc:creator>Devi Vijayan (ECE)</dc:creator>
  <cp:lastModifiedBy>Aravinth J (ECE)</cp:lastModifiedBy>
  <cp:revision>162</cp:revision>
  <dcterms:created xsi:type="dcterms:W3CDTF">2020-10-08T15:00:51Z</dcterms:created>
  <dcterms:modified xsi:type="dcterms:W3CDTF">2022-06-13T03:44:24Z</dcterms:modified>
</cp:coreProperties>
</file>